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B4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 hidden="1"/>
          <p:cNvSpPr/>
          <p:nvPr/>
        </p:nvSpPr>
        <p:spPr>
          <a:xfrm>
            <a:off x="0" y="0"/>
            <a:ext cx="885240" cy="6857280"/>
          </a:xfrm>
          <a:custGeom>
            <a:avLst/>
            <a:gdLst/>
            <a:ahLst/>
            <a:cxn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2" hidden="1"/>
          <p:cNvSpPr/>
          <p:nvPr/>
        </p:nvSpPr>
        <p:spPr>
          <a:xfrm>
            <a:off x="11908440" y="0"/>
            <a:ext cx="28260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557160" y="631080"/>
            <a:ext cx="5234760" cy="5228640"/>
          </a:xfrm>
          <a:custGeom>
            <a:avLst/>
            <a:gdLst/>
            <a:ahLst/>
            <a:cxnLst/>
            <a:rect l="l" t="t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0" y="0"/>
            <a:ext cx="282600" cy="6857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251720" y="555480"/>
            <a:ext cx="1017756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885240" cy="6857280"/>
          </a:xfrm>
          <a:custGeom>
            <a:avLst/>
            <a:gdLst/>
            <a:ahLst/>
            <a:cxn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11908440" y="0"/>
            <a:ext cx="28260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08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 hidden="1"/>
          <p:cNvSpPr/>
          <p:nvPr/>
        </p:nvSpPr>
        <p:spPr>
          <a:xfrm>
            <a:off x="0" y="0"/>
            <a:ext cx="885240" cy="6857280"/>
          </a:xfrm>
          <a:custGeom>
            <a:avLst/>
            <a:gdLst/>
            <a:ahLst/>
            <a:cxn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2" hidden="1"/>
          <p:cNvSpPr/>
          <p:nvPr/>
        </p:nvSpPr>
        <p:spPr>
          <a:xfrm>
            <a:off x="11908440" y="0"/>
            <a:ext cx="282600" cy="68572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84" name="Group 3"/>
          <p:cNvGrpSpPr/>
          <p:nvPr/>
        </p:nvGrpSpPr>
        <p:grpSpPr>
          <a:xfrm>
            <a:off x="0" y="0"/>
            <a:ext cx="2813760" cy="6857280"/>
            <a:chOff x="0" y="0"/>
            <a:chExt cx="2813760" cy="6857280"/>
          </a:xfrm>
        </p:grpSpPr>
        <p:sp>
          <p:nvSpPr>
            <p:cNvPr id="85" name="CustomShape 4"/>
            <p:cNvSpPr/>
            <p:nvPr/>
          </p:nvSpPr>
          <p:spPr>
            <a:xfrm>
              <a:off x="0" y="0"/>
              <a:ext cx="2813760" cy="6857280"/>
            </a:xfrm>
            <a:custGeom>
              <a:avLst/>
              <a:gdLst/>
              <a:ahLst/>
              <a:cxnLst/>
              <a:rect l="l" t="t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5"/>
            <p:cNvSpPr/>
            <p:nvPr/>
          </p:nvSpPr>
          <p:spPr>
            <a:xfrm>
              <a:off x="874440" y="0"/>
              <a:ext cx="1645560" cy="6857280"/>
            </a:xfrm>
            <a:custGeom>
              <a:avLst/>
              <a:gdLst/>
              <a:ahLst/>
              <a:cxnLst/>
              <a:rect l="l" t="t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7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078560" y="1098360"/>
            <a:ext cx="10317600" cy="4394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0000" b="0" strike="noStrike" cap="all" spc="795">
                <a:solidFill>
                  <a:srgbClr val="0B082E"/>
                </a:solidFill>
                <a:latin typeface="Impact"/>
              </a:rPr>
              <a:t>Productivity For Geeks</a:t>
            </a:r>
            <a:endParaRPr lang="en-US" sz="100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2215080" y="5979240"/>
            <a:ext cx="8044560" cy="74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0B082E"/>
                </a:solidFill>
                <a:latin typeface="Gill Sans MT"/>
              </a:rPr>
              <a:t>By Steven Savage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Focus on value in any work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To focus on work, estimate the VALUE of what you want to do.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latin typeface="Arial"/>
              </a:rPr>
              <a:t>Rank you projects, goals, </a:t>
            </a:r>
            <a:r>
              <a:rPr lang="en-US" sz="2400" b="0" strike="noStrike" spc="-1" dirty="0" err="1">
                <a:latin typeface="Arial"/>
              </a:rPr>
              <a:t>etc</a:t>
            </a:r>
            <a:r>
              <a:rPr lang="en-US" sz="2400" b="0" strike="noStrike" spc="-1" dirty="0">
                <a:latin typeface="Arial"/>
              </a:rPr>
              <a:t> in order of value – nothing can be “the same”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latin typeface="Arial"/>
              </a:rPr>
              <a:t>If something has no value, </a:t>
            </a:r>
            <a:r>
              <a:rPr lang="en-US" sz="2400" b="1" spc="-1" dirty="0">
                <a:latin typeface="Arial"/>
              </a:rPr>
              <a:t>DON’T DO IT</a:t>
            </a:r>
            <a:r>
              <a:rPr lang="en-US" sz="2400" spc="-1" dirty="0">
                <a:latin typeface="Arial"/>
              </a:rPr>
              <a:t>.  You get a lot done by </a:t>
            </a:r>
            <a:r>
              <a:rPr lang="en-US" sz="2400" spc="-1" dirty="0" err="1">
                <a:latin typeface="Arial"/>
              </a:rPr>
              <a:t>deiding</a:t>
            </a:r>
            <a:r>
              <a:rPr lang="en-US" sz="2400" spc="-1" dirty="0">
                <a:latin typeface="Arial"/>
              </a:rPr>
              <a:t> what to do.</a:t>
            </a:r>
            <a:r>
              <a:rPr lang="en-US" sz="2400" b="0" strike="noStrike" spc="-1" dirty="0">
                <a:latin typeface="Arial"/>
              </a:rPr>
              <a:t> </a:t>
            </a:r>
          </a:p>
          <a:p>
            <a:pPr marL="72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</a:pPr>
            <a:endParaRPr lang="en-US" sz="2400" spc="-1" dirty="0">
              <a:solidFill>
                <a:srgbClr val="595959"/>
              </a:solidFill>
              <a:latin typeface="Arial"/>
            </a:endParaRPr>
          </a:p>
          <a:p>
            <a:pPr marL="72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TAKEAWAY: Focus on Value to direct your energies.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Work breakdown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Learn to think about work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Break work into “valuable” parts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50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break down work using Agile/Scrum methods . . 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have distinct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PROJECTS</a:t>
            </a:r>
            <a:r>
              <a:rPr lang="en-US" sz="2400" strike="noStrike" spc="-1" dirty="0">
                <a:solidFill>
                  <a:srgbClr val="595959"/>
                </a:solidFill>
                <a:latin typeface="Gill Sans MT"/>
              </a:rPr>
              <a:t> . . 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pc="-1" dirty="0">
                <a:solidFill>
                  <a:srgbClr val="595959"/>
                </a:solidFill>
                <a:latin typeface="Gill Sans MT"/>
              </a:rPr>
              <a:t>. . . that become </a:t>
            </a:r>
            <a:r>
              <a:rPr lang="en-US" sz="2400" b="1" spc="-1" dirty="0">
                <a:solidFill>
                  <a:srgbClr val="595959"/>
                </a:solidFill>
                <a:latin typeface="Gill Sans MT"/>
              </a:rPr>
              <a:t>STORIES</a:t>
            </a: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 that have distinct value . . 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break those into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TASKS</a:t>
            </a:r>
            <a:r>
              <a:rPr lang="en-US" sz="2400" strike="noStrike" spc="-1" dirty="0">
                <a:solidFill>
                  <a:srgbClr val="595959"/>
                </a:solidFill>
                <a:latin typeface="Gill Sans MT"/>
              </a:rPr>
              <a:t> to know how to get things done.</a:t>
            </a:r>
          </a:p>
          <a:p>
            <a:pPr marL="72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</a:pPr>
            <a:endParaRPr lang="en-US" sz="2400" spc="-1" dirty="0">
              <a:solidFill>
                <a:srgbClr val="595959"/>
              </a:solidFill>
              <a:latin typeface="Gill Sans MT"/>
            </a:endParaRPr>
          </a:p>
          <a:p>
            <a:pPr marL="72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</a:pPr>
            <a:r>
              <a:rPr lang="en-US" sz="2400" b="1" spc="-1" dirty="0">
                <a:solidFill>
                  <a:srgbClr val="595959"/>
                </a:solidFill>
                <a:latin typeface="Gill Sans MT"/>
              </a:rPr>
              <a:t>STORIES</a:t>
            </a: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 are the key to all of this.  </a:t>
            </a:r>
            <a:endParaRPr lang="en-US" sz="2400" b="1" spc="-1" dirty="0">
              <a:solidFill>
                <a:srgbClr val="595959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THE CLASSIC STORY FORMULA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Put a story as “As Person X I want Y thing so Z.”  This helps you think of who it’s for, what it is, and what the result should be.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“As a fan of your writing I want chapter 1 done so it can be edited.”</a:t>
            </a:r>
            <a:endParaRPr lang="en-US" sz="22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“As a fan of Cells at Work I want to see an awesome Basophil cosplay.”</a:t>
            </a:r>
            <a:endParaRPr lang="en-US" sz="22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“As a fan of a clean apartment I want my roommate to pick up his damn sox so it’s not disgusting.”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Rank stories in order of importance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Stories should deliver value when done, and tackle them in order of importance.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This means you at least get some work done you can use even if you’re delayed or quit.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It also makes you really ask what’s important.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TAKEAWAYS: Breaking down work helps you think about value and decide what to do.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Backlogs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Learn to think about work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I keep </a:t>
            </a:r>
            <a:r>
              <a:rPr lang="en-US" sz="5100" cap="all" spc="197" dirty="0">
                <a:solidFill>
                  <a:srgbClr val="0B082E"/>
                </a:solidFill>
                <a:latin typeface="Impact"/>
              </a:rPr>
              <a:t>2</a:t>
            </a: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 Backlogs of “What to do”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keep an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Incubator</a:t>
            </a: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 of “maybes” that are possible Projects.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When I decide to do something, it goes into my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Backlog</a:t>
            </a: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, a ranked list of “will dos.”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This gives me directions, goals – and I don’t forget!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TAKEAWAY: Backlogs help you review and focus, and remember.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Use scrum to focus efforts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Small sprints over big plans that fail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I use a “scrum Like” method to stay productive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Pick time periods of about the same size. These are Sprints.  I used a month but now use one week.</a:t>
            </a:r>
            <a:endParaRPr lang="en-US" sz="2200" b="0" strike="noStrike" spc="-1" dirty="0">
              <a:latin typeface="Arial"/>
            </a:endParaRPr>
          </a:p>
          <a:p>
            <a:pPr marL="343620" indent="-3429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At the start of a Sprint, pick the topmost items in your Backlog you can do.</a:t>
            </a:r>
            <a:endParaRPr lang="en-US" sz="2200" b="0" strike="noStrike" spc="-1" dirty="0">
              <a:latin typeface="Arial"/>
            </a:endParaRPr>
          </a:p>
          <a:p>
            <a:pPr marL="343620" indent="-3429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Do them.</a:t>
            </a:r>
            <a:endParaRPr lang="en-US" sz="2200" b="0" strike="noStrike" spc="-1" dirty="0">
              <a:latin typeface="Arial"/>
            </a:endParaRPr>
          </a:p>
          <a:p>
            <a:pPr marL="343620" indent="-3429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200" b="0" strike="noStrike" spc="-1" dirty="0">
                <a:solidFill>
                  <a:srgbClr val="595959"/>
                </a:solidFill>
                <a:latin typeface="Gill Sans MT"/>
              </a:rPr>
              <a:t>At the end review, reprioritize, and do it all again.</a:t>
            </a:r>
            <a:endParaRPr lang="en-US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Why the whole scrum-sprint thing works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000"/>
          </a:bodyPr>
          <a:lstStyle/>
          <a:p>
            <a:pPr marL="457920" indent="-4572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600" b="0" strike="noStrike" spc="-1" dirty="0">
                <a:solidFill>
                  <a:srgbClr val="595959"/>
                </a:solidFill>
                <a:latin typeface="Gill Sans MT"/>
              </a:rPr>
              <a:t>You work in short time frames so you learn, adapt, and can only screw up so much.</a:t>
            </a:r>
            <a:endParaRPr lang="en-US" sz="2600" b="0" strike="noStrike" spc="-1" dirty="0">
              <a:latin typeface="Arial"/>
            </a:endParaRPr>
          </a:p>
          <a:p>
            <a:pPr marL="343620" indent="-3429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600" b="0" strike="noStrike" spc="-1" dirty="0">
                <a:solidFill>
                  <a:srgbClr val="595959"/>
                </a:solidFill>
                <a:latin typeface="Gill Sans MT"/>
              </a:rPr>
              <a:t>Your “planning” is broken into small chunks, so you can reprioritize – and don’t waste time.</a:t>
            </a:r>
            <a:endParaRPr lang="en-US" sz="2600" b="0" strike="noStrike" spc="-1" dirty="0">
              <a:latin typeface="Arial"/>
            </a:endParaRPr>
          </a:p>
          <a:p>
            <a:pPr marL="343620" indent="-34290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 panose="020B0604020202020204" pitchFamily="34" charset="0"/>
              <a:buChar char="•"/>
            </a:pPr>
            <a:r>
              <a:rPr lang="en-US" sz="2600" b="0" strike="noStrike" spc="-1" dirty="0">
                <a:solidFill>
                  <a:srgbClr val="595959"/>
                </a:solidFill>
                <a:latin typeface="Gill Sans MT"/>
              </a:rPr>
              <a:t>It keeps you focused.</a:t>
            </a:r>
            <a:endParaRPr lang="en-US" sz="26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2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TAKEAWAY: Short sprints, done regularly, are great for focusing and don’t require a lot of overhead.</a:t>
            </a: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What’s This About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We’re geeks – we’re usually up to a lot of stuff at work and at home.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But we’d like to get more done – or get things done in less time.  Or just have time.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So I’m going to share the productivity tips I use for my own endeavors – writing, websites, and more.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Get visible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In your face productivity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make your efforts visible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Have some display, chart, or spreadsheet to help you see what you’re doing or plan to do.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This lets you see progress at a glance.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We process visual information very quickly.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My recommendations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 just use a spreadsheet – but I’m on my computer a lot.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If you’re not sure, do the big-old-board-on-a-wall.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 chart work as “not started”, “in progress,” “in review,” and done.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TAKEAWAY: Always make your work visible visually – it helps you get more done.  It can also help you coordinate.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Pace Yourself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Like, seriously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Multitasking and context switching will kill you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Try to limit “Work In Progress” – set limits on how much you do at once.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It could be you never work on more than one Story at a time.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Others have no more than “X” stories in progress.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It helps you focus – and helps you find blockers.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TAKEAWAY: Establish Work In Progress Limits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Review and improve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Look back to look forward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Work out a review system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Often called a “Retrospective” in various Agile methods.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Regularly review how you’re doing.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Come up with one to three improvements to make each time period.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Review them at the end.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TAKEAWAY: A regular review helps you grow and improve.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Stay in touch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Talk to people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Work on communications!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Talk to people – clients, folks helping you out, people you’re working on projects on.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Try regular meetings, online sync-ups, and more.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Communications is far better than elaborate plans, giant contracts, and more.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TAKEAWAY: Communications is valuable – and replaces a lot of other elaborate activities.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Educate yourself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Keep improving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Who Am I?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I’m an Agile Program Manager in medical technology.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also write about geek jobs, creativity, and productivity.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ALSO run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www.SeventhSanctum.com</a:t>
            </a: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 kind of get busy.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You can find out more at </a:t>
            </a:r>
            <a:r>
              <a:rPr lang="en-US" sz="2400" b="1" strike="noStrike" spc="-1" dirty="0">
                <a:solidFill>
                  <a:srgbClr val="595959"/>
                </a:solidFill>
                <a:latin typeface="Gill Sans MT"/>
              </a:rPr>
              <a:t>www.StevenSavage.com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Always work to improve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Study various productivity methods.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There are plenty of books and websites to guide you!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You may even look at professional conferences and events.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Always work to get better.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TAKEAWAY: Being productive is about constant improvement – make it its own project!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What’s next?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88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Where to go for here?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What do you do next?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 these tips and pick the ones that work for you – or do it all!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Read up on the productivity guides included in the handout.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Contact me and share your experiences.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Do a presentation like this on your own!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Contact Me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 can be found at </a:t>
            </a:r>
            <a:r>
              <a:rPr lang="en-US" sz="2400" b="1" strike="noStrike" spc="-1">
                <a:solidFill>
                  <a:srgbClr val="595959"/>
                </a:solidFill>
                <a:latin typeface="Gill Sans MT"/>
              </a:rPr>
              <a:t>www.StevenSavage.com</a:t>
            </a: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 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My press site is </a:t>
            </a:r>
            <a:r>
              <a:rPr lang="en-US" sz="2400" b="1" strike="noStrike" spc="-1">
                <a:solidFill>
                  <a:srgbClr val="595959"/>
                </a:solidFill>
                <a:latin typeface="Gill Sans MT"/>
              </a:rPr>
              <a:t>www.InformoTron.com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 also run </a:t>
            </a:r>
            <a:r>
              <a:rPr lang="en-US" sz="2400" b="1" strike="noStrike" spc="-1">
                <a:solidFill>
                  <a:srgbClr val="595959"/>
                </a:solidFill>
                <a:latin typeface="Gill Sans MT"/>
              </a:rPr>
              <a:t>www.SeventhSanctum.com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Look for my books on . . . well, everything.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 dirty="0">
                <a:solidFill>
                  <a:srgbClr val="F3F3F2"/>
                </a:solidFill>
                <a:latin typeface="Impact"/>
              </a:rPr>
              <a:t>The Agile Approach</a:t>
            </a:r>
            <a:endParaRPr lang="en-US" sz="8400" b="0" strike="noStrike" spc="-1" dirty="0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 dirty="0">
                <a:solidFill>
                  <a:srgbClr val="62B4C6"/>
                </a:solidFill>
                <a:latin typeface="Gill Sans MT"/>
              </a:rPr>
              <a:t>Your key to getting more done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Agile is your key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000"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“Agile” is a mindset for adapting and getting things done.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It came from store stocking methods that got mapped to manufacturing, then IT.</a:t>
            </a:r>
            <a:endParaRPr lang="en-US" sz="2400" b="0" strike="noStrike" spc="-1" dirty="0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In 2001 it was solidified in the Agile Manifesto (still online, looking very dated)</a:t>
            </a: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It’s changed management, productivity, and more.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The Agile Manifesto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10000"/>
              </a:lnSpc>
              <a:spcBef>
                <a:spcPts val="700"/>
              </a:spcBef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We are uncovering better ways of developing </a:t>
            </a:r>
            <a:r>
              <a:rPr lang="en-US" sz="2000" b="0" strike="sngStrike" spc="-1">
                <a:solidFill>
                  <a:srgbClr val="595959"/>
                </a:solidFill>
                <a:latin typeface="Gill Sans MT"/>
              </a:rPr>
              <a:t>software</a:t>
            </a: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 </a:t>
            </a:r>
            <a:r>
              <a:rPr lang="en-US" sz="2000" b="1" strike="noStrike" spc="-1">
                <a:solidFill>
                  <a:srgbClr val="595959"/>
                </a:solidFill>
                <a:latin typeface="Gill Sans MT"/>
              </a:rPr>
              <a:t>STUFF</a:t>
            </a: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 by doing it and helping others do it.  Through this work we have come to value:</a:t>
            </a:r>
            <a:endParaRPr lang="en-US" sz="20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Individuals and interactions over processes and tools</a:t>
            </a:r>
            <a:endParaRPr lang="en-US" sz="20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Working software over comprehensive documentation</a:t>
            </a:r>
            <a:endParaRPr lang="en-US" sz="20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Customer collaboration over contract negotiation</a:t>
            </a:r>
            <a:endParaRPr lang="en-US" sz="20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595959"/>
                </a:solidFill>
                <a:latin typeface="Gill Sans MT"/>
              </a:rPr>
              <a:t>Responding to change over following a plan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 dirty="0">
                <a:solidFill>
                  <a:srgbClr val="0B082E"/>
                </a:solidFill>
                <a:latin typeface="Impact"/>
              </a:rPr>
              <a:t>The Core Of Agile</a:t>
            </a:r>
            <a:endParaRPr lang="en-US" sz="5100" b="0" strike="noStrike" spc="-1" dirty="0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All this advice comes from Agile.  </a:t>
            </a:r>
            <a:r>
              <a:rPr lang="en-US" sz="2400" spc="-1" dirty="0">
                <a:solidFill>
                  <a:srgbClr val="595959"/>
                </a:solidFill>
                <a:latin typeface="Gill Sans MT"/>
              </a:rPr>
              <a:t>The Manifesto, various books, decades of thought, all come down to: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Focus on real value.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Interact and connect.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Deliver fast and early.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Communicate.</a:t>
            </a:r>
            <a:endParaRPr lang="en-US" sz="2400" b="0" strike="noStrike" spc="-1" dirty="0">
              <a:latin typeface="Arial"/>
            </a:endParaRPr>
          </a:p>
          <a:p>
            <a:pPr marL="685800" lvl="1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Gill Sans MT"/>
              <a:buChar char="–"/>
            </a:pPr>
            <a:r>
              <a:rPr lang="en-US" sz="2400" b="0" strike="noStrike" spc="-1" dirty="0">
                <a:solidFill>
                  <a:srgbClr val="595959"/>
                </a:solidFill>
                <a:latin typeface="Gill Sans MT"/>
              </a:rPr>
              <a:t>Adapt to change.</a:t>
            </a:r>
            <a:endParaRPr lang="en-US" sz="2400" b="0" strike="noStrike" spc="-1" dirty="0">
              <a:latin typeface="Arial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251720" y="382320"/>
            <a:ext cx="10177560" cy="149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US" sz="5100" b="0" strike="noStrike" cap="all" spc="197">
                <a:solidFill>
                  <a:srgbClr val="0B082E"/>
                </a:solidFill>
                <a:latin typeface="Impact"/>
              </a:rPr>
              <a:t>But enough of that – Let’s talk methods</a:t>
            </a:r>
            <a:endParaRPr lang="en-US" sz="5100" b="0" strike="noStrike" spc="-1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251720" y="2286000"/>
            <a:ext cx="10177560" cy="359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I’m going to walk through my techniques – but any one can be used ON ITS OWN.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Take what works for you and run with it.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Yes, there’s a handout! </a:t>
            </a:r>
            <a:endParaRPr lang="en-US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700"/>
              </a:spcBef>
              <a:buClr>
                <a:srgbClr val="0B082E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595959"/>
                </a:solidFill>
                <a:latin typeface="Gill Sans MT"/>
              </a:rPr>
              <a:t>So lets go from most abstract to specifics in order!</a:t>
            </a:r>
            <a:endParaRPr lang="en-US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3242880" y="1073880"/>
            <a:ext cx="8186400" cy="406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8400" b="0" strike="noStrike" cap="all" spc="795">
                <a:solidFill>
                  <a:srgbClr val="F3F3F2"/>
                </a:solidFill>
                <a:latin typeface="Impact"/>
              </a:rPr>
              <a:t>Value</a:t>
            </a:r>
            <a:endParaRPr lang="en-US" sz="8400" b="0" strike="noStrike" spc="-1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3242880" y="5159880"/>
            <a:ext cx="7016760" cy="950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700"/>
              </a:spcBef>
            </a:pPr>
            <a:r>
              <a:rPr lang="en-US" sz="2000" b="1" strike="noStrike" cap="all" spc="395">
                <a:solidFill>
                  <a:srgbClr val="62B4C6"/>
                </a:solidFill>
                <a:latin typeface="Gill Sans MT"/>
              </a:rPr>
              <a:t>Get Focused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5127</TotalTime>
  <Words>1340</Words>
  <Application>Microsoft Office PowerPoint</Application>
  <PresentationFormat>Widescreen</PresentationFormat>
  <Paragraphs>146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Gill Sans MT</vt:lpstr>
      <vt:lpstr>Impact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For Geeks</dc:title>
  <dc:subject/>
  <dc:creator>Steven Savage</dc:creator>
  <dc:description/>
  <cp:lastModifiedBy>Steven Savage</cp:lastModifiedBy>
  <cp:revision>16</cp:revision>
  <dcterms:created xsi:type="dcterms:W3CDTF">2018-04-04T01:44:57Z</dcterms:created>
  <dcterms:modified xsi:type="dcterms:W3CDTF">2021-05-27T22:05:56Z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